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6"/>
  </p:notesMasterIdLst>
  <p:sldIdLst>
    <p:sldId id="276" r:id="rId2"/>
    <p:sldId id="331" r:id="rId3"/>
    <p:sldId id="345" r:id="rId4"/>
    <p:sldId id="340" r:id="rId5"/>
    <p:sldId id="332" r:id="rId6"/>
    <p:sldId id="335" r:id="rId7"/>
    <p:sldId id="343" r:id="rId8"/>
    <p:sldId id="344" r:id="rId9"/>
    <p:sldId id="269" r:id="rId10"/>
    <p:sldId id="270" r:id="rId11"/>
    <p:sldId id="346" r:id="rId12"/>
    <p:sldId id="272" r:id="rId13"/>
    <p:sldId id="273" r:id="rId14"/>
    <p:sldId id="34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8" autoAdjust="0"/>
    <p:restoredTop sz="94348" autoAdjust="0"/>
  </p:normalViewPr>
  <p:slideViewPr>
    <p:cSldViewPr snapToGrid="0">
      <p:cViewPr>
        <p:scale>
          <a:sx n="90" d="100"/>
          <a:sy n="90" d="100"/>
        </p:scale>
        <p:origin x="8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BBFD43-5F21-46D9-BD10-2461DE7FCB35}" type="doc">
      <dgm:prSet loTypeId="urn:microsoft.com/office/officeart/2005/8/layout/cycle3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FF2442D9-6515-4879-8F62-88912FEDA862}">
      <dgm:prSet phldrT="[Текст]" custT="1"/>
      <dgm:spPr>
        <a:solidFill>
          <a:schemeClr val="bg2"/>
        </a:solidFill>
      </dgm:spPr>
      <dgm:t>
        <a:bodyPr/>
        <a:lstStyle/>
        <a:p>
          <a:r>
            <a:rPr kumimoji="0" lang="ru-RU" sz="1800" b="0" i="0" u="none" strike="noStrike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ДОПОЛНИТЕЛЬНОЕ ОБРАЗОВАНИЕ</a:t>
          </a:r>
          <a:endParaRPr lang="ru-RU" sz="1800" dirty="0">
            <a:latin typeface="+mj-lt"/>
          </a:endParaRPr>
        </a:p>
      </dgm:t>
    </dgm:pt>
    <dgm:pt modelId="{6A3CDAC4-7C28-41F4-A5C7-E3D9257D6B47}" type="parTrans" cxnId="{FEEA85C0-5AD0-40FE-A796-CC9DF06D8417}">
      <dgm:prSet/>
      <dgm:spPr/>
      <dgm:t>
        <a:bodyPr/>
        <a:lstStyle/>
        <a:p>
          <a:endParaRPr lang="ru-RU"/>
        </a:p>
      </dgm:t>
    </dgm:pt>
    <dgm:pt modelId="{B9575452-8F70-4212-AB88-27A6C6200ED3}" type="sibTrans" cxnId="{FEEA85C0-5AD0-40FE-A796-CC9DF06D8417}">
      <dgm:prSet/>
      <dgm:spPr/>
      <dgm:t>
        <a:bodyPr/>
        <a:lstStyle/>
        <a:p>
          <a:endParaRPr lang="ru-RU"/>
        </a:p>
      </dgm:t>
    </dgm:pt>
    <dgm:pt modelId="{71E195D3-224E-4EDD-99D9-4046CFC32077}">
      <dgm:prSet phldrT="[Текст]" custT="1"/>
      <dgm:spPr>
        <a:solidFill>
          <a:schemeClr val="bg2"/>
        </a:solidFill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управления учреждением</a:t>
          </a:r>
          <a:endParaRPr lang="ru-RU" sz="2000" dirty="0">
            <a:latin typeface="+mj-lt"/>
          </a:endParaRPr>
        </a:p>
      </dgm:t>
    </dgm:pt>
    <dgm:pt modelId="{4DB62CD4-6903-44DE-88B8-AC78B764152F}" type="parTrans" cxnId="{E9830EE1-0859-47C0-9183-3930A5C9EA20}">
      <dgm:prSet/>
      <dgm:spPr/>
      <dgm:t>
        <a:bodyPr/>
        <a:lstStyle/>
        <a:p>
          <a:endParaRPr lang="ru-RU"/>
        </a:p>
      </dgm:t>
    </dgm:pt>
    <dgm:pt modelId="{C418CFB5-F451-4905-8537-303239B53E5F}" type="sibTrans" cxnId="{E9830EE1-0859-47C0-9183-3930A5C9EA20}">
      <dgm:prSet/>
      <dgm:spPr/>
      <dgm:t>
        <a:bodyPr/>
        <a:lstStyle/>
        <a:p>
          <a:endParaRPr lang="ru-RU"/>
        </a:p>
      </dgm:t>
    </dgm:pt>
    <dgm:pt modelId="{8216EA4A-E8B9-4CCC-9EBE-CA94B87A564E}">
      <dgm:prSet phldrT="[Текст]" custT="1"/>
      <dgm:spPr>
        <a:solidFill>
          <a:schemeClr val="bg2"/>
        </a:solidFill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При организации воспитательно-образовательного процесса с обучающимися </a:t>
          </a:r>
          <a:endParaRPr lang="ru-RU" sz="2000" dirty="0">
            <a:latin typeface="+mj-lt"/>
          </a:endParaRPr>
        </a:p>
      </dgm:t>
    </dgm:pt>
    <dgm:pt modelId="{301049DB-29FA-41F2-81CD-40D16FBF32DD}" type="sibTrans" cxnId="{60B53C06-1942-4C99-8D02-34103120F702}">
      <dgm:prSet/>
      <dgm:spPr/>
      <dgm:t>
        <a:bodyPr/>
        <a:lstStyle/>
        <a:p>
          <a:endParaRPr lang="ru-RU"/>
        </a:p>
      </dgm:t>
    </dgm:pt>
    <dgm:pt modelId="{F2398133-BABE-4BCA-90F1-8837E75C69FF}" type="parTrans" cxnId="{60B53C06-1942-4C99-8D02-34103120F702}">
      <dgm:prSet/>
      <dgm:spPr/>
      <dgm:t>
        <a:bodyPr/>
        <a:lstStyle/>
        <a:p>
          <a:endParaRPr lang="ru-RU"/>
        </a:p>
      </dgm:t>
    </dgm:pt>
    <dgm:pt modelId="{B7E8B808-60AA-4799-A925-2AB2C12C751F}">
      <dgm:prSet phldrT="[Текст]" custT="1"/>
      <dgm:spPr>
        <a:solidFill>
          <a:schemeClr val="bg2"/>
        </a:solidFill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взаимодействия с родителями</a:t>
          </a:r>
          <a:endParaRPr lang="ru-RU" sz="2000" dirty="0">
            <a:latin typeface="+mj-lt"/>
          </a:endParaRPr>
        </a:p>
      </dgm:t>
    </dgm:pt>
    <dgm:pt modelId="{D3C45CC7-232A-4493-BBEB-5C79768CFBB7}" type="sibTrans" cxnId="{D7212AAC-3BE6-4B0E-AC34-658A89773DE1}">
      <dgm:prSet/>
      <dgm:spPr/>
      <dgm:t>
        <a:bodyPr/>
        <a:lstStyle/>
        <a:p>
          <a:endParaRPr lang="ru-RU"/>
        </a:p>
      </dgm:t>
    </dgm:pt>
    <dgm:pt modelId="{25B87E4F-414A-42E1-8E96-56D5B72B2FA6}" type="parTrans" cxnId="{D7212AAC-3BE6-4B0E-AC34-658A89773DE1}">
      <dgm:prSet/>
      <dgm:spPr/>
      <dgm:t>
        <a:bodyPr/>
        <a:lstStyle/>
        <a:p>
          <a:endParaRPr lang="ru-RU"/>
        </a:p>
      </dgm:t>
    </dgm:pt>
    <dgm:pt modelId="{ADE77964-9919-4E05-ABC8-DC4099041E2D}">
      <dgm:prSet phldrT="[Текст]" custT="1"/>
      <dgm:spPr>
        <a:solidFill>
          <a:schemeClr val="bg2"/>
        </a:solidFill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организации методической работы с педагогическими работниками</a:t>
          </a:r>
          <a:endParaRPr lang="ru-RU" sz="2000" dirty="0">
            <a:latin typeface="+mj-lt"/>
          </a:endParaRPr>
        </a:p>
      </dgm:t>
    </dgm:pt>
    <dgm:pt modelId="{4B416632-8210-4898-B9D9-0AE9FBD2F705}" type="sibTrans" cxnId="{F00B5A19-DA52-48D1-B821-C79DCBCD7A72}">
      <dgm:prSet/>
      <dgm:spPr/>
      <dgm:t>
        <a:bodyPr/>
        <a:lstStyle/>
        <a:p>
          <a:endParaRPr lang="ru-RU"/>
        </a:p>
      </dgm:t>
    </dgm:pt>
    <dgm:pt modelId="{1FFCD4E2-4328-4684-8A37-8CB343966D28}" type="parTrans" cxnId="{F00B5A19-DA52-48D1-B821-C79DCBCD7A72}">
      <dgm:prSet/>
      <dgm:spPr/>
      <dgm:t>
        <a:bodyPr/>
        <a:lstStyle/>
        <a:p>
          <a:endParaRPr lang="ru-RU"/>
        </a:p>
      </dgm:t>
    </dgm:pt>
    <dgm:pt modelId="{11F6E201-E664-4CBD-9575-D598E1FBBF02}" type="pres">
      <dgm:prSet presAssocID="{BFBBFD43-5F21-46D9-BD10-2461DE7FCB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24F29F-9FE0-4D3A-91CF-3BB1DDF0E05F}" type="pres">
      <dgm:prSet presAssocID="{BFBBFD43-5F21-46D9-BD10-2461DE7FCB35}" presName="cycle" presStyleCnt="0"/>
      <dgm:spPr/>
    </dgm:pt>
    <dgm:pt modelId="{563D81A6-71C2-4ADA-B6C4-A25DB50403E7}" type="pres">
      <dgm:prSet presAssocID="{FF2442D9-6515-4879-8F62-88912FEDA862}" presName="nodeFirstNode" presStyleLbl="node1" presStyleIdx="0" presStyleCnt="5" custScaleX="117456" custScaleY="112203" custRadScaleRad="94822" custRadScaleInc="-8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FD0F0-16EA-453E-9D7F-197780829F9C}" type="pres">
      <dgm:prSet presAssocID="{B9575452-8F70-4212-AB88-27A6C6200ED3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60054AF8-9332-4B5A-AB79-790419D5412A}" type="pres">
      <dgm:prSet presAssocID="{8216EA4A-E8B9-4CCC-9EBE-CA94B87A564E}" presName="nodeFollowingNodes" presStyleLbl="node1" presStyleIdx="1" presStyleCnt="5" custScaleX="164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339F8-B8E1-4807-810F-803CFE0CC5F3}" type="pres">
      <dgm:prSet presAssocID="{B7E8B808-60AA-4799-A925-2AB2C12C751F}" presName="nodeFollowingNodes" presStyleLbl="node1" presStyleIdx="2" presStyleCnt="5" custScaleX="137328" custScaleY="127365" custRadScaleRad="94890" custRadScaleInc="-36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0DC6-A0DE-4155-A990-359DCDE428E0}" type="pres">
      <dgm:prSet presAssocID="{71E195D3-224E-4EDD-99D9-4046CFC32077}" presName="nodeFollowingNodes" presStyleLbl="node1" presStyleIdx="3" presStyleCnt="5" custScaleX="111668" custScaleY="143587" custRadScaleRad="83012" custRadScaleInc="24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03416-79EC-414A-A472-A931B127FD3F}" type="pres">
      <dgm:prSet presAssocID="{ADE77964-9919-4E05-ABC8-DC4099041E2D}" presName="nodeFollowingNodes" presStyleLbl="node1" presStyleIdx="4" presStyleCnt="5" custScaleX="149137" custScaleY="95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2EB518-8395-4B27-AF5D-7DF9EDCFE9EC}" type="presOf" srcId="{ADE77964-9919-4E05-ABC8-DC4099041E2D}" destId="{5AF03416-79EC-414A-A472-A931B127FD3F}" srcOrd="0" destOrd="0" presId="urn:microsoft.com/office/officeart/2005/8/layout/cycle3"/>
    <dgm:cxn modelId="{4152E4A1-BFAB-455A-AE8D-3D8291DFBDB5}" type="presOf" srcId="{8216EA4A-E8B9-4CCC-9EBE-CA94B87A564E}" destId="{60054AF8-9332-4B5A-AB79-790419D5412A}" srcOrd="0" destOrd="0" presId="urn:microsoft.com/office/officeart/2005/8/layout/cycle3"/>
    <dgm:cxn modelId="{D7212AAC-3BE6-4B0E-AC34-658A89773DE1}" srcId="{BFBBFD43-5F21-46D9-BD10-2461DE7FCB35}" destId="{B7E8B808-60AA-4799-A925-2AB2C12C751F}" srcOrd="2" destOrd="0" parTransId="{25B87E4F-414A-42E1-8E96-56D5B72B2FA6}" sibTransId="{D3C45CC7-232A-4493-BBEB-5C79768CFBB7}"/>
    <dgm:cxn modelId="{E9830EE1-0859-47C0-9183-3930A5C9EA20}" srcId="{BFBBFD43-5F21-46D9-BD10-2461DE7FCB35}" destId="{71E195D3-224E-4EDD-99D9-4046CFC32077}" srcOrd="3" destOrd="0" parTransId="{4DB62CD4-6903-44DE-88B8-AC78B764152F}" sibTransId="{C418CFB5-F451-4905-8537-303239B53E5F}"/>
    <dgm:cxn modelId="{FEEA85C0-5AD0-40FE-A796-CC9DF06D8417}" srcId="{BFBBFD43-5F21-46D9-BD10-2461DE7FCB35}" destId="{FF2442D9-6515-4879-8F62-88912FEDA862}" srcOrd="0" destOrd="0" parTransId="{6A3CDAC4-7C28-41F4-A5C7-E3D9257D6B47}" sibTransId="{B9575452-8F70-4212-AB88-27A6C6200ED3}"/>
    <dgm:cxn modelId="{95C6FFE1-F494-4F62-8823-655EAB1FD0DF}" type="presOf" srcId="{71E195D3-224E-4EDD-99D9-4046CFC32077}" destId="{855D0DC6-A0DE-4155-A990-359DCDE428E0}" srcOrd="0" destOrd="0" presId="urn:microsoft.com/office/officeart/2005/8/layout/cycle3"/>
    <dgm:cxn modelId="{8B6D0FCA-BB14-4930-BE2F-0E1289B474FF}" type="presOf" srcId="{FF2442D9-6515-4879-8F62-88912FEDA862}" destId="{563D81A6-71C2-4ADA-B6C4-A25DB50403E7}" srcOrd="0" destOrd="0" presId="urn:microsoft.com/office/officeart/2005/8/layout/cycle3"/>
    <dgm:cxn modelId="{74052131-BB50-4C06-9EAE-825DD7F46904}" type="presOf" srcId="{B9575452-8F70-4212-AB88-27A6C6200ED3}" destId="{31AFD0F0-16EA-453E-9D7F-197780829F9C}" srcOrd="0" destOrd="0" presId="urn:microsoft.com/office/officeart/2005/8/layout/cycle3"/>
    <dgm:cxn modelId="{60B53C06-1942-4C99-8D02-34103120F702}" srcId="{BFBBFD43-5F21-46D9-BD10-2461DE7FCB35}" destId="{8216EA4A-E8B9-4CCC-9EBE-CA94B87A564E}" srcOrd="1" destOrd="0" parTransId="{F2398133-BABE-4BCA-90F1-8837E75C69FF}" sibTransId="{301049DB-29FA-41F2-81CD-40D16FBF32DD}"/>
    <dgm:cxn modelId="{67C3B4A1-4A15-4115-9B16-808B5BC21942}" type="presOf" srcId="{BFBBFD43-5F21-46D9-BD10-2461DE7FCB35}" destId="{11F6E201-E664-4CBD-9575-D598E1FBBF02}" srcOrd="0" destOrd="0" presId="urn:microsoft.com/office/officeart/2005/8/layout/cycle3"/>
    <dgm:cxn modelId="{0F40F23B-17CC-41CC-899B-9E3FA6151FE1}" type="presOf" srcId="{B7E8B808-60AA-4799-A925-2AB2C12C751F}" destId="{2B8339F8-B8E1-4807-810F-803CFE0CC5F3}" srcOrd="0" destOrd="0" presId="urn:microsoft.com/office/officeart/2005/8/layout/cycle3"/>
    <dgm:cxn modelId="{F00B5A19-DA52-48D1-B821-C79DCBCD7A72}" srcId="{BFBBFD43-5F21-46D9-BD10-2461DE7FCB35}" destId="{ADE77964-9919-4E05-ABC8-DC4099041E2D}" srcOrd="4" destOrd="0" parTransId="{1FFCD4E2-4328-4684-8A37-8CB343966D28}" sibTransId="{4B416632-8210-4898-B9D9-0AE9FBD2F705}"/>
    <dgm:cxn modelId="{A8CE1C46-81C4-48D4-BC2C-65384D85006F}" type="presParOf" srcId="{11F6E201-E664-4CBD-9575-D598E1FBBF02}" destId="{4724F29F-9FE0-4D3A-91CF-3BB1DDF0E05F}" srcOrd="0" destOrd="0" presId="urn:microsoft.com/office/officeart/2005/8/layout/cycle3"/>
    <dgm:cxn modelId="{2B0C56D1-3690-4DAB-ACAE-45FE7AF77F4E}" type="presParOf" srcId="{4724F29F-9FE0-4D3A-91CF-3BB1DDF0E05F}" destId="{563D81A6-71C2-4ADA-B6C4-A25DB50403E7}" srcOrd="0" destOrd="0" presId="urn:microsoft.com/office/officeart/2005/8/layout/cycle3"/>
    <dgm:cxn modelId="{A9A07557-5EE3-450E-BFB0-FC70DC5B42C4}" type="presParOf" srcId="{4724F29F-9FE0-4D3A-91CF-3BB1DDF0E05F}" destId="{31AFD0F0-16EA-453E-9D7F-197780829F9C}" srcOrd="1" destOrd="0" presId="urn:microsoft.com/office/officeart/2005/8/layout/cycle3"/>
    <dgm:cxn modelId="{BB79B154-03B7-46E1-AA23-A6AA90932C61}" type="presParOf" srcId="{4724F29F-9FE0-4D3A-91CF-3BB1DDF0E05F}" destId="{60054AF8-9332-4B5A-AB79-790419D5412A}" srcOrd="2" destOrd="0" presId="urn:microsoft.com/office/officeart/2005/8/layout/cycle3"/>
    <dgm:cxn modelId="{E3DB0DD8-0823-4AED-B515-F7FEA654B519}" type="presParOf" srcId="{4724F29F-9FE0-4D3A-91CF-3BB1DDF0E05F}" destId="{2B8339F8-B8E1-4807-810F-803CFE0CC5F3}" srcOrd="3" destOrd="0" presId="urn:microsoft.com/office/officeart/2005/8/layout/cycle3"/>
    <dgm:cxn modelId="{629DC880-8F79-4B91-A68B-935A7F228467}" type="presParOf" srcId="{4724F29F-9FE0-4D3A-91CF-3BB1DDF0E05F}" destId="{855D0DC6-A0DE-4155-A990-359DCDE428E0}" srcOrd="4" destOrd="0" presId="urn:microsoft.com/office/officeart/2005/8/layout/cycle3"/>
    <dgm:cxn modelId="{DA76D6EA-660B-4B2E-B94D-B6A599F459C8}" type="presParOf" srcId="{4724F29F-9FE0-4D3A-91CF-3BB1DDF0E05F}" destId="{5AF03416-79EC-414A-A472-A931B127FD3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FD0F0-16EA-453E-9D7F-197780829F9C}">
      <dsp:nvSpPr>
        <dsp:cNvPr id="0" name=""/>
        <dsp:cNvSpPr/>
      </dsp:nvSpPr>
      <dsp:spPr>
        <a:xfrm>
          <a:off x="2163177" y="-147989"/>
          <a:ext cx="4802819" cy="4802819"/>
        </a:xfrm>
        <a:prstGeom prst="circularArrow">
          <a:avLst>
            <a:gd name="adj1" fmla="val 5544"/>
            <a:gd name="adj2" fmla="val 330680"/>
            <a:gd name="adj3" fmla="val 13321102"/>
            <a:gd name="adj4" fmla="val 1766942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tint val="40000"/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63D81A6-71C2-4ADA-B6C4-A25DB50403E7}">
      <dsp:nvSpPr>
        <dsp:cNvPr id="0" name=""/>
        <dsp:cNvSpPr/>
      </dsp:nvSpPr>
      <dsp:spPr>
        <a:xfrm>
          <a:off x="3227746" y="-43390"/>
          <a:ext cx="2673681" cy="1277053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25000" dir="5400000" rotWithShape="0">
            <a:schemeClr val="accent2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800" b="0" i="0" u="none" strike="noStrike" kern="1200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ДОПОЛНИТЕЛЬНОЕ ОБРАЗОВАНИЕ</a:t>
          </a:r>
          <a:endParaRPr lang="ru-RU" sz="1800" kern="1200" dirty="0">
            <a:latin typeface="+mj-lt"/>
          </a:endParaRPr>
        </a:p>
      </dsp:txBody>
      <dsp:txXfrm>
        <a:off x="3227746" y="-43390"/>
        <a:ext cx="2673681" cy="1277053"/>
      </dsp:txXfrm>
    </dsp:sp>
    <dsp:sp modelId="{60054AF8-9332-4B5A-AB79-790419D5412A}">
      <dsp:nvSpPr>
        <dsp:cNvPr id="0" name=""/>
        <dsp:cNvSpPr/>
      </dsp:nvSpPr>
      <dsp:spPr>
        <a:xfrm>
          <a:off x="4807146" y="1327613"/>
          <a:ext cx="3753912" cy="1138163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25000" dir="5400000" rotWithShape="0">
            <a:schemeClr val="accent3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При организации воспитательно-образовательного процесса с обучающимися </a:t>
          </a:r>
          <a:endParaRPr lang="ru-RU" sz="2000" kern="1200" dirty="0">
            <a:latin typeface="+mj-lt"/>
          </a:endParaRPr>
        </a:p>
      </dsp:txBody>
      <dsp:txXfrm>
        <a:off x="4807146" y="1327613"/>
        <a:ext cx="3753912" cy="1138163"/>
      </dsp:txXfrm>
    </dsp:sp>
    <dsp:sp modelId="{2B8339F8-B8E1-4807-810F-803CFE0CC5F3}">
      <dsp:nvSpPr>
        <dsp:cNvPr id="0" name=""/>
        <dsp:cNvSpPr/>
      </dsp:nvSpPr>
      <dsp:spPr>
        <a:xfrm>
          <a:off x="4823578" y="2831094"/>
          <a:ext cx="3126033" cy="1449621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25000" dir="5400000" rotWithShape="0">
            <a:schemeClr val="accent4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взаимодействия с родителями</a:t>
          </a:r>
          <a:endParaRPr lang="ru-RU" sz="2000" kern="1200" dirty="0">
            <a:latin typeface="+mj-lt"/>
          </a:endParaRPr>
        </a:p>
      </dsp:txBody>
      <dsp:txXfrm>
        <a:off x="4823578" y="2831094"/>
        <a:ext cx="3126033" cy="1449621"/>
      </dsp:txXfrm>
    </dsp:sp>
    <dsp:sp modelId="{855D0DC6-A0DE-4155-A990-359DCDE428E0}">
      <dsp:nvSpPr>
        <dsp:cNvPr id="0" name=""/>
        <dsp:cNvSpPr/>
      </dsp:nvSpPr>
      <dsp:spPr>
        <a:xfrm>
          <a:off x="2154862" y="2795722"/>
          <a:ext cx="2541927" cy="1634254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25000" dir="5400000" rotWithShape="0">
            <a:schemeClr val="accent5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управления учреждением</a:t>
          </a:r>
          <a:endParaRPr lang="ru-RU" sz="2000" kern="1200" dirty="0">
            <a:latin typeface="+mj-lt"/>
          </a:endParaRPr>
        </a:p>
      </dsp:txBody>
      <dsp:txXfrm>
        <a:off x="2154862" y="2795722"/>
        <a:ext cx="2541927" cy="1634254"/>
      </dsp:txXfrm>
    </dsp:sp>
    <dsp:sp modelId="{5AF03416-79EC-414A-A472-A931B127FD3F}">
      <dsp:nvSpPr>
        <dsp:cNvPr id="0" name=""/>
        <dsp:cNvSpPr/>
      </dsp:nvSpPr>
      <dsp:spPr>
        <a:xfrm>
          <a:off x="1090941" y="1350934"/>
          <a:ext cx="3394844" cy="1091521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25000" dir="5400000" rotWithShape="0">
            <a:schemeClr val="accent6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+mj-lt"/>
              <a:ea typeface="Times New Roman" pitchFamily="18" charset="0"/>
              <a:cs typeface="Times New Roman" pitchFamily="18" charset="0"/>
            </a:rPr>
            <a:t>В процессе организации методической работы с педагогическими работниками</a:t>
          </a:r>
          <a:endParaRPr lang="ru-RU" sz="2000" kern="1200" dirty="0">
            <a:latin typeface="+mj-lt"/>
          </a:endParaRPr>
        </a:p>
      </dsp:txBody>
      <dsp:txXfrm>
        <a:off x="1090941" y="1350934"/>
        <a:ext cx="3394844" cy="1091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B5667-2C7E-42F3-909E-96EAF518BE3E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46279-7A7B-43DA-B344-DC3C9A2A4A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014DA4-7483-4C5E-9450-B00A66D888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45F31B-5394-4A8C-B110-442A0685A8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692" y="901523"/>
            <a:ext cx="8439149" cy="31235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ПРИМЕНЕНИЕ МЕДИАТИВНЫХ ТЕХНОЛОГИЙ В ДОПОЛНИТЕЛЬНОМ ОБРАЗОВАНИИ</a:t>
            </a:r>
            <a:br>
              <a:rPr lang="ru-RU" sz="4000" b="1" dirty="0" smtClean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5317" y="4412787"/>
            <a:ext cx="9446683" cy="204516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Исакова Елена Викторовна,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методист МОУДО Центр дополнительного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образования детей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городского округа Стрежевой</a:t>
            </a:r>
            <a:endParaRPr lang="ru-RU" sz="2400" b="1" dirty="0">
              <a:solidFill>
                <a:schemeClr val="bg1"/>
              </a:solidFill>
            </a:endParaRPr>
          </a:p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0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74379" y="268636"/>
            <a:ext cx="10634626" cy="80074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 ТЕХНОЛОГИИ РАЗРЕШЕНИЯ КОНФЛИКТОВ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2956" y="1084881"/>
            <a:ext cx="9283485" cy="5269424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«Круг сообщества»</a:t>
            </a:r>
          </a:p>
          <a:p>
            <a:endParaRPr lang="ru-RU" dirty="0"/>
          </a:p>
        </p:txBody>
      </p:sp>
      <p:pic>
        <p:nvPicPr>
          <p:cNvPr id="2050" name="Picture 2" descr="C:\Users\Metod3\Desktop\Медиация\ИСАКОВА Е.В\HTB1r0aASQPoK1RjSZKb7601IXXa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3833" y="2169042"/>
            <a:ext cx="4465674" cy="389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2261"/>
            <a:ext cx="10972800" cy="786810"/>
          </a:xfrm>
        </p:spPr>
        <p:txBody>
          <a:bodyPr>
            <a:normAutofit/>
          </a:bodyPr>
          <a:lstStyle/>
          <a:p>
            <a:r>
              <a:rPr lang="ru-RU" dirty="0" smtClean="0"/>
              <a:t>ТЕХНОЛОГИИ РАЗРЕШЕНИЯ КОНФЛИКТОВ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latin typeface="+mj-lt"/>
              </a:rPr>
              <a:t>Общественные конференции</a:t>
            </a:r>
          </a:p>
          <a:p>
            <a:pPr algn="ctr">
              <a:buNone/>
            </a:pPr>
            <a:endParaRPr lang="ru-RU" b="1" dirty="0"/>
          </a:p>
        </p:txBody>
      </p:sp>
      <p:pic>
        <p:nvPicPr>
          <p:cNvPr id="3076" name="Picture 4" descr="C:\Users\Metod3\Downloads\668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1" y="2753833"/>
            <a:ext cx="6049925" cy="3359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0874" y="377124"/>
            <a:ext cx="9288076" cy="8007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Технологии разрешения конфликтов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5" y="1123799"/>
            <a:ext cx="8596668" cy="52694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Семейные групповые конференции</a:t>
            </a:r>
          </a:p>
          <a:p>
            <a:endParaRPr lang="ru-RU" sz="4000" dirty="0"/>
          </a:p>
        </p:txBody>
      </p:sp>
      <p:pic>
        <p:nvPicPr>
          <p:cNvPr id="4098" name="Picture 2" descr="C:\Users\Metod3\Desktop\Медиация\ИСАКОВА Е.В\логотип-ю-ей-объятия-d-семьи-957000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6363" y="2679405"/>
            <a:ext cx="4178595" cy="3753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0874" y="377124"/>
            <a:ext cx="9288076" cy="8007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Технологии разрешения конфликтов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5" y="1146875"/>
            <a:ext cx="8596668" cy="489448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Сетевая терапия</a:t>
            </a:r>
          </a:p>
          <a:p>
            <a:pPr algn="ctr">
              <a:buNone/>
            </a:pPr>
            <a:endParaRPr lang="ru-RU" sz="3200" dirty="0" smtClean="0"/>
          </a:p>
          <a:p>
            <a:endParaRPr lang="ru-RU" dirty="0"/>
          </a:p>
        </p:txBody>
      </p:sp>
      <p:pic>
        <p:nvPicPr>
          <p:cNvPr id="5123" name="Picture 3" descr="C:\Users\Metod3\Downloads\сеть-210142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837" y="2179674"/>
            <a:ext cx="5571461" cy="3923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902704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7" name="Picture 3" descr="C:\Users\Елена\Downloads\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595" y="1573619"/>
            <a:ext cx="7336465" cy="4720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385562" y="4228470"/>
            <a:ext cx="647700" cy="358775"/>
          </a:xfrm>
          <a:prstGeom prst="cloudCallout">
            <a:avLst>
              <a:gd name="adj1" fmla="val -69361"/>
              <a:gd name="adj2" fmla="val -19912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782889" y="1916114"/>
            <a:ext cx="8215315" cy="4537075"/>
            <a:chOff x="793" y="1207"/>
            <a:chExt cx="5175" cy="2858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793" y="1207"/>
              <a:ext cx="4174" cy="2858"/>
              <a:chOff x="793" y="1207"/>
              <a:chExt cx="4174" cy="2858"/>
            </a:xfrm>
          </p:grpSpPr>
          <p:sp>
            <p:nvSpPr>
              <p:cNvPr id="12292" name="Oval 4"/>
              <p:cNvSpPr>
                <a:spLocks noChangeArrowheads="1"/>
              </p:cNvSpPr>
              <p:nvPr/>
            </p:nvSpPr>
            <p:spPr bwMode="auto">
              <a:xfrm>
                <a:off x="793" y="1207"/>
                <a:ext cx="4174" cy="2858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2293" name="Oval 5"/>
              <p:cNvSpPr>
                <a:spLocks noChangeArrowheads="1"/>
              </p:cNvSpPr>
              <p:nvPr/>
            </p:nvSpPr>
            <p:spPr bwMode="auto">
              <a:xfrm>
                <a:off x="1383" y="1615"/>
                <a:ext cx="2994" cy="2087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2294" name="Oval 6"/>
              <p:cNvSpPr>
                <a:spLocks noChangeArrowheads="1"/>
              </p:cNvSpPr>
              <p:nvPr/>
            </p:nvSpPr>
            <p:spPr bwMode="auto">
              <a:xfrm>
                <a:off x="1927" y="1979"/>
                <a:ext cx="1996" cy="1406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2296" name="Oval 8"/>
              <p:cNvSpPr>
                <a:spLocks noChangeArrowheads="1"/>
              </p:cNvSpPr>
              <p:nvPr/>
            </p:nvSpPr>
            <p:spPr bwMode="auto">
              <a:xfrm>
                <a:off x="2426" y="2296"/>
                <a:ext cx="997" cy="726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172" y="1305"/>
              <a:ext cx="3796" cy="1445"/>
              <a:chOff x="2172" y="1305"/>
              <a:chExt cx="3796" cy="1445"/>
            </a:xfrm>
          </p:grpSpPr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2562" y="2326"/>
                <a:ext cx="1805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Arial" charset="0"/>
                  </a:rPr>
                  <a:t>ОБУЧАЮЩИЕСЯ</a:t>
                </a:r>
                <a:endParaRPr lang="ru-RU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12301" name="Oval 13"/>
              <p:cNvSpPr>
                <a:spLocks noChangeArrowheads="1"/>
              </p:cNvSpPr>
              <p:nvPr/>
            </p:nvSpPr>
            <p:spPr bwMode="auto">
              <a:xfrm>
                <a:off x="2880" y="2614"/>
                <a:ext cx="136" cy="136"/>
              </a:xfrm>
              <a:prstGeom prst="ellipse">
                <a:avLst/>
              </a:prstGeom>
              <a:solidFill>
                <a:schemeClr val="accent1"/>
              </a:solidFill>
              <a:ln w="25400" algn="ctr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2302" name="Text Box 14"/>
              <p:cNvSpPr txBox="1">
                <a:spLocks noChangeArrowheads="1"/>
              </p:cNvSpPr>
              <p:nvPr/>
            </p:nvSpPr>
            <p:spPr bwMode="auto">
              <a:xfrm>
                <a:off x="2562" y="2008"/>
                <a:ext cx="1209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Arial" charset="0"/>
                  </a:rPr>
                  <a:t>РОДИТЕЛИ</a:t>
                </a:r>
                <a:endParaRPr lang="ru-RU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12303" name="Text Box 15"/>
              <p:cNvSpPr txBox="1">
                <a:spLocks noChangeArrowheads="1"/>
              </p:cNvSpPr>
              <p:nvPr/>
            </p:nvSpPr>
            <p:spPr bwMode="auto">
              <a:xfrm>
                <a:off x="2562" y="1661"/>
                <a:ext cx="3406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Arial" charset="0"/>
                  </a:rPr>
                  <a:t>ПЕДАГОГИЧЕСКИЙ  КОЛЛЕКТИВ</a:t>
                </a:r>
                <a:endParaRPr lang="ru-RU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12304" name="Text Box 16"/>
              <p:cNvSpPr txBox="1">
                <a:spLocks noChangeArrowheads="1"/>
              </p:cNvSpPr>
              <p:nvPr/>
            </p:nvSpPr>
            <p:spPr bwMode="auto">
              <a:xfrm>
                <a:off x="2172" y="1305"/>
                <a:ext cx="1969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2400" b="1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cs typeface="Arial" charset="0"/>
                  </a:rPr>
                  <a:t>АДМИНИСТРАЦИЯ</a:t>
                </a:r>
                <a:endParaRPr lang="ru-RU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endParaRPr>
              </a:p>
            </p:txBody>
          </p:sp>
        </p:grpSp>
      </p:grpSp>
      <p:sp>
        <p:nvSpPr>
          <p:cNvPr id="12308" name="Rectangle 20"/>
          <p:cNvSpPr>
            <a:spLocks noGrp="1" noChangeArrowheads="1"/>
          </p:cNvSpPr>
          <p:nvPr>
            <p:ph type="title"/>
          </p:nvPr>
        </p:nvSpPr>
        <p:spPr>
          <a:xfrm>
            <a:off x="308344" y="459273"/>
            <a:ext cx="10403261" cy="10505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/>
              <a:t>КОНФЛИКТЫ В УЧРЕЖДЕНИИ ДОПОЛНИТЕЛЬНОГО ОБРАЗОВАНИЯ ДЕТЕЙ</a:t>
            </a:r>
            <a:endParaRPr lang="ru-RU" sz="3600" b="1" dirty="0"/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7675882" y="4523110"/>
            <a:ext cx="647700" cy="358775"/>
          </a:xfrm>
          <a:prstGeom prst="cloudCallout">
            <a:avLst>
              <a:gd name="adj1" fmla="val -69361"/>
              <a:gd name="adj2" fmla="val -19912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6527802" y="4797430"/>
            <a:ext cx="647700" cy="358775"/>
          </a:xfrm>
          <a:prstGeom prst="cloudCallout">
            <a:avLst>
              <a:gd name="adj1" fmla="val -69361"/>
              <a:gd name="adj2" fmla="val -19912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5339257" y="4104640"/>
            <a:ext cx="3317065" cy="2174240"/>
          </a:xfrm>
          <a:prstGeom prst="cloudCallout">
            <a:avLst>
              <a:gd name="adj1" fmla="val -69361"/>
              <a:gd name="adj2" fmla="val -19912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878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646" y="332659"/>
            <a:ext cx="10891273" cy="1163215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В </a:t>
            </a:r>
            <a:r>
              <a:rPr lang="ru-RU" sz="3200" dirty="0"/>
              <a:t>современном обществе утрачены традиции </a:t>
            </a:r>
            <a:r>
              <a:rPr lang="ru-RU" sz="3200" dirty="0" smtClean="0"/>
              <a:t>примирения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951" y="1628803"/>
            <a:ext cx="10477500" cy="5068213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altLang="ru-RU" sz="2800" b="1" dirty="0" smtClean="0"/>
              <a:t> Людям </a:t>
            </a:r>
            <a:r>
              <a:rPr lang="ru-RU" altLang="ru-RU" sz="2800" b="1" dirty="0"/>
              <a:t>трудно самим умириться между собой, но как только станет между ними третий, он их вдруг примирит. Оттого-то у нас всегда имел такую силу третейский суд, истое произведение земли нашей, успевавший доселе более всех других судов. </a:t>
            </a:r>
          </a:p>
          <a:p>
            <a:pPr algn="ctr">
              <a:lnSpc>
                <a:spcPct val="80000"/>
              </a:lnSpc>
              <a:buNone/>
            </a:pPr>
            <a:r>
              <a:rPr lang="ru-RU" altLang="ru-RU" sz="2800" b="1" dirty="0" smtClean="0"/>
              <a:t>Вот </a:t>
            </a:r>
            <a:r>
              <a:rPr lang="ru-RU" altLang="ru-RU" sz="2800" b="1" dirty="0"/>
              <a:t>почему у нас скорее, чем где-либо, могут быть прекращены самые застарелые ссоры и тяжбы, если только станет среди тяжущихся человек истинно благородный, уважаемый всеми и притом еще знаток человеческого сердца. </a:t>
            </a:r>
          </a:p>
          <a:p>
            <a:pPr algn="ctr">
              <a:lnSpc>
                <a:spcPct val="80000"/>
              </a:lnSpc>
              <a:buNone/>
            </a:pPr>
            <a:r>
              <a:rPr lang="ru-RU" altLang="ru-RU" sz="2800" b="1" dirty="0"/>
              <a:t>															Н.В</a:t>
            </a:r>
            <a:r>
              <a:rPr lang="ru-RU" altLang="ru-RU" sz="2800" b="1" dirty="0" smtClean="0"/>
              <a:t>. Гоголь</a:t>
            </a:r>
          </a:p>
          <a:p>
            <a:pPr algn="ctr">
              <a:lnSpc>
                <a:spcPct val="80000"/>
              </a:lnSpc>
              <a:buNone/>
            </a:pPr>
            <a:endParaRPr lang="ru-RU" altLang="ru-RU" sz="2000" b="1" dirty="0"/>
          </a:p>
          <a:p>
            <a:pPr algn="ctr">
              <a:lnSpc>
                <a:spcPct val="80000"/>
              </a:lnSpc>
              <a:buNone/>
            </a:pPr>
            <a:r>
              <a:rPr lang="ru-RU" altLang="ru-RU" sz="2000" b="1" dirty="0" smtClean="0"/>
              <a:t> </a:t>
            </a:r>
            <a:endParaRPr lang="ru-RU" altLang="ru-RU" sz="2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42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 РАЗРЕШЕНИИ КОНФЛИКТОВ В УДОД, МОЖЕТ БЫТЬ УСПЕШНО ПРИМЕНИМА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медиация</a:t>
            </a:r>
            <a:r>
              <a:rPr lang="ru-RU" sz="3600" dirty="0" smtClean="0"/>
              <a:t> – способ урегулирования споров при содействии </a:t>
            </a:r>
            <a:r>
              <a:rPr lang="ru-RU" sz="3600" b="1" dirty="0" smtClean="0"/>
              <a:t>независимого лица (медиатора)</a:t>
            </a:r>
            <a:r>
              <a:rPr lang="ru-RU" sz="3600" dirty="0" smtClean="0"/>
              <a:t> на основе соответствующих </a:t>
            </a:r>
            <a:r>
              <a:rPr lang="ru-RU" sz="3600" b="1" dirty="0" err="1" smtClean="0"/>
              <a:t>медиационных</a:t>
            </a:r>
            <a:r>
              <a:rPr lang="ru-RU" sz="3600" b="1" dirty="0" smtClean="0"/>
              <a:t> технологий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МЕДИАТИВНЫЙ 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Медиативный подход был разработан специалистами Научно-методического центра медиации и права (г.Москва) под руководством Ц.А. </a:t>
            </a:r>
            <a:r>
              <a:rPr lang="ru-RU" sz="3200" dirty="0" err="1" smtClean="0"/>
              <a:t>Шамликашвилли</a:t>
            </a:r>
            <a:r>
              <a:rPr lang="ru-RU" sz="3200" dirty="0" smtClean="0"/>
              <a:t> и представляет собой системное применение медиации в различных отраслях и сферах деятельности.</a:t>
            </a:r>
          </a:p>
          <a:p>
            <a:r>
              <a:rPr lang="ru-RU" sz="3200" dirty="0" smtClean="0"/>
              <a:t>Это подход, основанный на </a:t>
            </a:r>
            <a:r>
              <a:rPr lang="ru-RU" sz="3200" dirty="0" err="1" smtClean="0"/>
              <a:t>менталите</a:t>
            </a:r>
            <a:r>
              <a:rPr lang="ru-RU" sz="3200" dirty="0" smtClean="0"/>
              <a:t> сотрудничества.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ПРИНЦИПЫ МЕДИАЦИИ: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Уважение;</a:t>
            </a:r>
          </a:p>
          <a:p>
            <a:r>
              <a:rPr lang="ru-RU" sz="3200" dirty="0" smtClean="0"/>
              <a:t>Конфиденциальность;</a:t>
            </a:r>
          </a:p>
          <a:p>
            <a:r>
              <a:rPr lang="ru-RU" sz="3200" dirty="0" smtClean="0"/>
              <a:t>Добровольность;</a:t>
            </a:r>
          </a:p>
          <a:p>
            <a:r>
              <a:rPr lang="ru-RU" sz="3200" dirty="0" smtClean="0"/>
              <a:t>Нейтралитет и толерантность по отношению к человеку;</a:t>
            </a:r>
          </a:p>
          <a:p>
            <a:r>
              <a:rPr lang="ru-RU" sz="3200" dirty="0" smtClean="0"/>
              <a:t>Самостоятельное принятие решения, ответственность.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МЕДИАТИВНЫХ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9669821"/>
              </p:ext>
            </p:extLst>
          </p:nvPr>
        </p:nvGraphicFramePr>
        <p:xfrm>
          <a:off x="609600" y="1609725"/>
          <a:ext cx="9652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/>
              <a:t>Алгоритм создания  службы медиации (примирения) в Центре дополнительного образования детей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977656"/>
            <a:ext cx="9652000" cy="447808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Повышение квалификации по теме: «Медиативные технологии в работе с семьей и детьми. Проектирование служб примирения в организациях», ТГУ в объеме 72часов. (прошли обучение: методист, педагог-психолог)</a:t>
            </a:r>
          </a:p>
          <a:p>
            <a:pPr lvl="0"/>
            <a:r>
              <a:rPr lang="ru-RU" dirty="0" smtClean="0"/>
              <a:t>Принятие администрацией Центра решения о создании службы медиации (примирения). Подписание приказа о создании службы.</a:t>
            </a:r>
          </a:p>
          <a:p>
            <a:pPr lvl="0"/>
            <a:r>
              <a:rPr lang="ru-RU" dirty="0" smtClean="0"/>
              <a:t>Разработка и утверждение Положения о службе примирения и пакета документов, обеспечивающих работу службы.</a:t>
            </a:r>
          </a:p>
          <a:p>
            <a:pPr lvl="0"/>
            <a:r>
              <a:rPr lang="ru-RU" dirty="0" smtClean="0"/>
              <a:t>Выбор куратора и специалистов службы.</a:t>
            </a:r>
          </a:p>
          <a:p>
            <a:pPr lvl="0"/>
            <a:r>
              <a:rPr lang="ru-RU" dirty="0" smtClean="0"/>
              <a:t>Обучение педагогов.</a:t>
            </a:r>
          </a:p>
          <a:p>
            <a:pPr lvl="0"/>
            <a:r>
              <a:rPr lang="ru-RU" dirty="0" smtClean="0"/>
              <a:t>Проведение педагогами программ примирения среди обучающихся детских объединений ЦДОД.</a:t>
            </a:r>
          </a:p>
          <a:p>
            <a:r>
              <a:rPr lang="ru-RU" b="1" dirty="0" smtClean="0"/>
              <a:t>Результат:</a:t>
            </a:r>
            <a:r>
              <a:rPr lang="ru-RU" dirty="0" smtClean="0"/>
              <a:t>  Владение коммуникативными техниками повысит эффективность и скорость урегулирования конфликтов, в сфере деятельности педагогов дополнительного образования.</a:t>
            </a:r>
          </a:p>
          <a:p>
            <a:endParaRPr lang="ru-RU" dirty="0"/>
          </a:p>
        </p:txBody>
      </p:sp>
      <p:pic>
        <p:nvPicPr>
          <p:cNvPr id="1026" name="Picture 2" descr="C:\Users\Елена\Downloads\655948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591" y="191386"/>
            <a:ext cx="1871330" cy="1669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874" y="377124"/>
            <a:ext cx="9288076" cy="8007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Технологии разрешения конфликтов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859" y="1137924"/>
            <a:ext cx="8596668" cy="4670967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/>
              <a:t>Восстановительная медиация</a:t>
            </a:r>
            <a:r>
              <a:rPr lang="ru-RU" sz="3600" dirty="0" smtClean="0"/>
              <a:t> </a:t>
            </a:r>
          </a:p>
        </p:txBody>
      </p:sp>
      <p:pic>
        <p:nvPicPr>
          <p:cNvPr id="1026" name="Picture 2" descr="C:\Users\Metod3\Desktop\Медиация\ИСАКОВА Е.В\He93a6e8e40224914997f30472ebcf847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3833" y="1807534"/>
            <a:ext cx="4486940" cy="4720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1931</TotalTime>
  <Words>381</Words>
  <Application>Microsoft Office PowerPoint</Application>
  <PresentationFormat>Произвольный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ПРИМЕНЕНИЕ МЕДИАТИВНЫХ ТЕХНОЛОГИЙ В ДОПОЛНИТЕЛЬНОМ ОБРАЗОВАНИИ </vt:lpstr>
      <vt:lpstr>КОНФЛИКТЫ В УЧРЕЖДЕНИИ ДОПОЛНИТЕЛЬНОГО ОБРАЗОВАНИЯ ДЕТЕЙ</vt:lpstr>
      <vt:lpstr> В современном обществе утрачены традиции примирения</vt:lpstr>
      <vt:lpstr>ПРИ РАЗРЕШЕНИИ КОНФЛИКТОВ В УДОД, МОЖЕТ БЫТЬ УСПЕШНО ПРИМЕНИМА</vt:lpstr>
      <vt:lpstr>МЕДИАТИВНЫЙ ПОДХОД</vt:lpstr>
      <vt:lpstr>ПРИНЦИПЫ МЕДИАЦИИ:</vt:lpstr>
      <vt:lpstr>ПРИМЕНЕНИЕ МЕДИАТИВНЫХ ТЕХНОЛОГИЙ</vt:lpstr>
      <vt:lpstr>Алгоритм создания  службы медиации (примирения) в Центре дополнительного образования детей</vt:lpstr>
      <vt:lpstr>Технологии разрешения конфликтов</vt:lpstr>
      <vt:lpstr>     ТЕХНОЛОГИИ РАЗРЕШЕНИЯ КОНФЛИКТОВ</vt:lpstr>
      <vt:lpstr>ТЕХНОЛОГИИ РАЗРЕШЕНИЯ КОНФЛИКТОВ</vt:lpstr>
      <vt:lpstr>Технологии разрешения конфликтов</vt:lpstr>
      <vt:lpstr>Технологии разрешения конфликтов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ФсФ - Кафедра 307.</dc:creator>
  <cp:lastModifiedBy>Metod3</cp:lastModifiedBy>
  <cp:revision>149</cp:revision>
  <dcterms:created xsi:type="dcterms:W3CDTF">2015-04-02T02:16:41Z</dcterms:created>
  <dcterms:modified xsi:type="dcterms:W3CDTF">2023-02-04T05:32:26Z</dcterms:modified>
</cp:coreProperties>
</file>